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C50"/>
    <a:srgbClr val="00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D57A9-689D-46C3-8146-028C088979EF}" type="datetimeFigureOut">
              <a:rPr lang="de-DE" smtClean="0"/>
              <a:t>15.04.2022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B3DB-4746-47AF-9B19-B3D7665BD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9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9868A-A929-4B91-81EB-4BCD2BF239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6694" y="5896"/>
            <a:ext cx="8129479" cy="700814"/>
          </a:xfrm>
        </p:spPr>
        <p:txBody>
          <a:bodyPr anchor="b">
            <a:normAutofit/>
          </a:bodyPr>
          <a:lstStyle>
            <a:lvl1pPr algn="l">
              <a:defRPr sz="3200" b="1">
                <a:latin typeface="DMSans-Bold"/>
              </a:defRPr>
            </a:lvl1pPr>
          </a:lstStyle>
          <a:p>
            <a:r>
              <a:rPr lang="de-DE" dirty="0"/>
              <a:t>Electronic-Commerce &amp; Internationale Logistik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CD0862-B205-4672-AB39-A0735AB1E2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1726" y="706710"/>
            <a:ext cx="8129478" cy="478834"/>
          </a:xfrm>
        </p:spPr>
        <p:txBody>
          <a:bodyPr/>
          <a:lstStyle>
            <a:lvl1pPr marL="0" indent="0" algn="l">
              <a:buNone/>
              <a:defRPr sz="2400">
                <a:latin typeface="DMSans-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Was Online-Shopping mit unserem Planeten macht.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C82D5C-5AB9-403D-926F-449F1496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0668" y="6356350"/>
            <a:ext cx="2743200" cy="365125"/>
          </a:xfrm>
        </p:spPr>
        <p:txBody>
          <a:bodyPr/>
          <a:lstStyle/>
          <a:p>
            <a:fld id="{EEDB6748-ABD6-4F45-8697-AE8F00A776E9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370EDE-0169-43DE-9E6E-0AFF5B51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1434" y="6356350"/>
            <a:ext cx="4114800" cy="365125"/>
          </a:xfrm>
        </p:spPr>
        <p:txBody>
          <a:bodyPr/>
          <a:lstStyle/>
          <a:p>
            <a:r>
              <a:rPr lang="de-DE" dirty="0"/>
              <a:t>Nachhaltige Ziele. Nachhaltige Städte. #5 Logistik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CB0968-07E9-4C65-8DCA-36F5C302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85800" cy="365125"/>
          </a:xfrm>
        </p:spPr>
        <p:txBody>
          <a:bodyPr/>
          <a:lstStyle/>
          <a:p>
            <a:r>
              <a:rPr lang="de-DE" dirty="0"/>
              <a:t>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0F69B0-9CF5-4FD4-9681-A5D61B470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06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2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66C44-55D5-4DAC-8B5E-EA15E22A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4F06E6-00F3-4724-A93A-6C3E65AB5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EC3B75-F0FB-4978-BFF8-D18AD745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F29D-E5D0-4710-BD83-1BAF1358E2B5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B87E5E-DA96-486F-A42A-909A8C13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43B48E-1468-4AEB-824E-CE340DB4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36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C129824-3B33-4D78-A118-BBA8D134B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0C1CB1-2F69-47A7-B3AC-A10D47F3F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388666-2308-4AB9-84E0-D34192D1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4C0A-03F7-44F1-ABFB-8CB88B1F926C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AF20FD-DA8E-4A4C-B088-DCB758B8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35C022-29FB-4A04-A5D2-00574554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39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E3D32-ECD3-4221-B9BA-FE09F2C4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4E258F-3CC5-41CD-95DF-820904E21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5D366-7F2A-4E83-9C90-A528C7BC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91A59D-58AD-41CB-A5A1-F4F37BF0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D55DB2-9E63-4ADA-BE25-B2D75660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44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46618-B273-4F47-9DD4-2A7D175E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83FA62-B686-49BD-947B-3566827D6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6D8BB3-0C58-43E2-A57D-781BCD14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F0A-649D-49D7-925C-F4854F885BAD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A2BD63-1AFC-4204-94D2-95AAB304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E8643E-B128-4373-86D9-D2820268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44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8BB8-5D51-4109-9CC2-D05C518F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F4A87-435E-49B3-AC12-8A56DEC36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235523-11E2-414E-9D90-2B59B382F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B37044-3A8B-4674-A9B2-B19D9CD4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A19-4610-415A-A834-7FF7A03B95A6}" type="datetime1">
              <a:rPr lang="de-DE" smtClean="0"/>
              <a:t>15.04.2022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82E9FA-8AB8-4330-A9B8-4C58D1A4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753D15-8287-443D-AB3E-78EF4D3B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09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33CDF-E4ED-4990-8F5D-BA6E2C82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A71B61-23D8-4597-B05A-BF719624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FB0AF6-0D8B-4807-9E32-5FEDF0D3E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7D4911-67FE-4FCC-834D-778294001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6D35CF-CEC3-4ECF-A635-00AF1AB50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4AF96D-417F-4C4F-811D-F9721AE1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278A-33E3-489F-876F-0EC80FF99929}" type="datetime1">
              <a:rPr lang="de-DE" smtClean="0"/>
              <a:t>15.04.2022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BF52C1-14EB-4F1D-8338-ACE77114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D11700-0B24-40BF-B1F3-9F7AFC43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41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09BB9-CA78-4073-9B4C-12A46568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56261D-D0BE-41A9-B8C7-2C3016C2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552-40FD-4064-8FC5-00723A80BEA0}" type="datetime1">
              <a:rPr lang="de-DE" smtClean="0"/>
              <a:t>15.04.2022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9D791-D7DD-4E11-9B74-E9C11EC5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A21385-4BE8-463F-808C-CA0E6B4C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01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0B8900-97E3-4804-99A3-8C8808E4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C845-47E6-4E14-8BE2-86A377D32CC7}" type="datetime1">
              <a:rPr lang="de-DE" smtClean="0"/>
              <a:t>15.04.2022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D4B488-3C01-4204-9FF9-B41AD57A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2323ED-662A-4FC6-8472-69908F27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01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DFFC4-BDEE-4A79-9CEC-45693563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B491A-71A1-4A51-AE42-AC63991FF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16BC87-0603-4171-8570-93D4106C6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3EFD1B-2B30-4BC8-A5F2-94BEEF08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6983-7F01-4D72-8ED4-46BB53735B8A}" type="datetime1">
              <a:rPr lang="de-DE" smtClean="0"/>
              <a:t>15.04.2022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1F8413-E0C2-48FD-A8F8-0742B370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5946C6-6F4B-4181-90F0-47CD5931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90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3B2C6-6367-4BEC-8188-C10AF8CF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167F12C-4B9F-4F76-8A79-AE32DF2BB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0BDEF2-C3DF-469D-9FC0-84A2E20BD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EE51DC-FA8B-4BBC-93FC-B143FFA7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9766-D797-46EF-99E6-1FEA41156918}" type="datetime1">
              <a:rPr lang="de-DE" smtClean="0"/>
              <a:t>15.04.2022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82A79D-E418-4FB7-915C-81A84207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FB0A1C-47B4-45DC-9DAE-56636EF9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2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95AFBB2-1A1A-4419-89CA-DBFBF1BF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569120-A0D3-47DD-8C35-22EBCD2AA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63CF76-C774-498F-94A0-5C182ECFA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999A-AE7B-4E13-831A-5D67D7A8F9E9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BB9785-5A22-4495-A13C-B2B025403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Nachhaltige Ziele. Nachhaltige Städte. #5 Logistik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A425C5-93B1-4992-9D71-8F594E51F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Nr.  1</a:t>
            </a:r>
          </a:p>
        </p:txBody>
      </p:sp>
    </p:spTree>
    <p:extLst>
      <p:ext uri="{BB962C8B-B14F-4D97-AF65-F5344CB8AC3E}">
        <p14:creationId xmlns:p14="http://schemas.microsoft.com/office/powerpoint/2010/main" val="16906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MSans-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MSans-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MSans-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MSans-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MSans-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MSans-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xLZs9SMCI" TargetMode="External"/><Relationship Id="rId2" Type="http://schemas.openxmlformats.org/officeDocument/2006/relationships/hyperlink" Target="https://www.youtube.com/watch?v=_3nb25bSMb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ide-digital.de/news/ueberraschende-zahlen-so-viele-pakete-bestellt-jeder-deutsche-bei-amazon" TargetMode="External"/><Relationship Id="rId3" Type="http://schemas.openxmlformats.org/officeDocument/2006/relationships/hyperlink" Target="https://www.zdf.de/nachrichten/heute/online-oder-im-laden-was-ist-besser-co2-ausstoss-beim-einkaufen-100.html" TargetMode="External"/><Relationship Id="rId7" Type="http://schemas.openxmlformats.org/officeDocument/2006/relationships/hyperlink" Target="https://www.google.com/search?client=firefox-b-d&amp;q=pakete+pro+kopf+deutschland" TargetMode="External"/><Relationship Id="rId2" Type="http://schemas.openxmlformats.org/officeDocument/2006/relationships/hyperlink" Target="https://www.iml.fraunhofer.de/de/abteilungen/b3/umwelt_ressourcenlogistik/dienstleistungen/umwelt_und_ressourcen/klimaschutz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statista.com/statistik/daten/studie/3979/umfrage/e-commerce-umsatz-in-deutschland-seit-1999/" TargetMode="External"/><Relationship Id="rId5" Type="http://schemas.openxmlformats.org/officeDocument/2006/relationships/hyperlink" Target="https://www.ndr.de/ratgeber/klimawandel/CO2-Ausstoss-in-Deutschland-Sektoren,kohlendioxid146.html" TargetMode="External"/><Relationship Id="rId4" Type="http://schemas.openxmlformats.org/officeDocument/2006/relationships/hyperlink" Target="https://www.nabu.de/umwelt-und-ressourcen/verkehr/schifffahrt/containerschifffahrt/16646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2DB62-1AA4-444E-AD4F-200E4434F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504" y="384313"/>
            <a:ext cx="6629400" cy="1454426"/>
          </a:xfrm>
        </p:spPr>
        <p:txBody>
          <a:bodyPr>
            <a:normAutofit fontScale="90000"/>
          </a:bodyPr>
          <a:lstStyle/>
          <a:p>
            <a:pPr algn="l"/>
            <a:r>
              <a:rPr lang="de-DE" sz="5300" b="1" i="0" u="none" strike="noStrike" baseline="0" dirty="0">
                <a:latin typeface="DMSans-Bold"/>
              </a:rPr>
              <a:t>Electronic Commerce &amp;</a:t>
            </a:r>
            <a:br>
              <a:rPr lang="de-DE" sz="5300" b="1" i="0" u="none" strike="noStrike" baseline="0" dirty="0">
                <a:latin typeface="DMSans-Bold"/>
              </a:rPr>
            </a:br>
            <a:r>
              <a:rPr lang="de-DE" sz="5300" b="1" i="0" u="none" strike="noStrike" baseline="0" dirty="0">
                <a:latin typeface="DMSans-Bold"/>
              </a:rPr>
              <a:t>Internationale Logistik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6D12E1-CA0E-44E9-B23E-7FCF8AF1C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2738" y="1768235"/>
            <a:ext cx="7026965" cy="519387"/>
          </a:xfrm>
        </p:spPr>
        <p:txBody>
          <a:bodyPr/>
          <a:lstStyle/>
          <a:p>
            <a:pPr algn="l"/>
            <a:r>
              <a:rPr lang="de-DE" sz="2400" b="0" i="0" u="none" strike="noStrike" baseline="0" dirty="0">
                <a:solidFill>
                  <a:srgbClr val="D13C50"/>
                </a:solidFill>
                <a:latin typeface="DMSans-Regular"/>
              </a:rPr>
              <a:t> Was das Online Shopping mit unserem Planeten macht</a:t>
            </a:r>
            <a:endParaRPr lang="de-DE" dirty="0">
              <a:solidFill>
                <a:srgbClr val="D13C5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BF1C5B-4634-41E5-A167-154CF2C1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60"/>
            <a:ext cx="2743200" cy="365125"/>
          </a:xfrm>
        </p:spPr>
        <p:txBody>
          <a:bodyPr/>
          <a:lstStyle/>
          <a:p>
            <a:fld id="{EEDB6748-ABD6-4F45-8697-AE8F00A776E9}" type="datetime1">
              <a:rPr lang="de-DE" smtClean="0"/>
              <a:t>15.04.2022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D91B1E-6D08-44FC-AC2F-1B4D8A98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78161"/>
            <a:ext cx="4114800" cy="365125"/>
          </a:xfrm>
        </p:spPr>
        <p:txBody>
          <a:bodyPr/>
          <a:lstStyle/>
          <a:p>
            <a:r>
              <a:rPr lang="de-DE" dirty="0"/>
              <a:t>Nachhaltige Ziele. Nachhaltige Städte. #5 Logistik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6DB57C-73D0-4E0D-BFDE-78904E7A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1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4B72A6D-4D7F-4A1B-BA8F-F487013F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6756" cy="685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4F44857-16BC-4A38-A872-8DDA89803B66}"/>
              </a:ext>
            </a:extLst>
          </p:cNvPr>
          <p:cNvSpPr/>
          <p:nvPr/>
        </p:nvSpPr>
        <p:spPr>
          <a:xfrm>
            <a:off x="3498574" y="2401748"/>
            <a:ext cx="2597426" cy="124723"/>
          </a:xfrm>
          <a:prstGeom prst="rect">
            <a:avLst/>
          </a:prstGeom>
          <a:solidFill>
            <a:srgbClr val="002F8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46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DFBC7A-2D96-4B3E-A04B-92C91F64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C5072E-D51F-4FAB-82DB-C6144659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4EFC23-C801-4618-8235-C9EE1E27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10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AA1FBE3-A879-4233-AB98-7B195C94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887102"/>
            <a:ext cx="9303544" cy="47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8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F8B21-21D9-41BD-9062-1B3B7805D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A2E087-BA64-4DAC-87FA-7B39802E2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6756" y="799475"/>
            <a:ext cx="8129478" cy="478834"/>
          </a:xfrm>
        </p:spPr>
        <p:txBody>
          <a:bodyPr/>
          <a:lstStyle/>
          <a:p>
            <a:r>
              <a:rPr lang="de-DE" dirty="0"/>
              <a:t>Lasst uns über Lösungen sprechen!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207E63-03E3-42B2-9456-D96C564C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748-ABD6-4F45-8697-AE8F00A776E9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163495-22CC-4564-AD30-43F36214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Nachhaltige Ziele. Nachhaltige Städte. #5 Logistik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2193A1-3E9B-495A-A5C6-B7056AC1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05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4038F-B20C-4292-B543-5CB65C3EE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0E9C63-F371-4D77-B2EF-67704815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1B416-A8D0-44D0-8E18-E7A5FDE1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12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28159FE-01C7-44BD-A553-D4936BC1D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1" y="1038639"/>
            <a:ext cx="8334167" cy="43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9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7BA3C2-F0F0-4F6A-93FC-5B600632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2FE602-4E4B-4653-9372-07C6BC8B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6196DE-C25C-4837-8D91-FBA114E0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13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712140-9DD1-4FFD-B803-4BB2E87D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22" y="775950"/>
            <a:ext cx="9793356" cy="530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3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368B0-83EE-4242-AE43-788C022C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D13C50"/>
                </a:solidFill>
              </a:rPr>
              <a:t>Best Practice – Alternative Antriebskonzepte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CFB4B-B937-452A-824F-304BDEC80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https://www.youtube.com/watch?v=_RdJUS2XweQ</a:t>
            </a: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https://www.youtube.com/watch?v=_3nb25bSMbM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hlinkClick r:id="rId3"/>
              </a:rPr>
              <a:t>https://www.youtube.com/watch?v=5axLZs9SMCI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9C528-CBD8-4647-BD66-F7BB275D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6CCB4E-8B48-4E81-868E-A387262A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2EA780-1843-4CF7-8F6D-6BF233D9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89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F5D323-15C1-4490-91F7-3A6B7EA7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F0A-649D-49D7-925C-F4854F885BAD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221D1-E624-480D-B229-7DEBCA4C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AE2CCE-5935-4B47-AB34-284D184A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15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A97C867-A522-40FE-A2BA-182D120D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4" y="531730"/>
            <a:ext cx="10323442" cy="556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2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EB0A5B-DDAF-42FD-B543-844A1C06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4327C1-03E1-4637-B08B-5E3A0247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FFA744-CFB1-41E2-A628-0CA032DE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16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B5F77B-8381-4929-9B6D-674E8BD3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343" y="1503704"/>
            <a:ext cx="8555313" cy="38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1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7AF6-C5C7-4862-BA39-0713B83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D13C50"/>
                </a:solidFill>
              </a:rPr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B6CF7-24C8-4898-B7E0-FDB8F20E0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hlinkClick r:id="rId2"/>
              </a:rPr>
              <a:t>https://www.iml.fraunhofer.de/de/abteilungen/b3/umwelt_ressourcenlogistik/dienstleistungen/umwelt_und_ressourcen/klimaschutz.html</a:t>
            </a:r>
            <a:endParaRPr lang="de-DE" dirty="0"/>
          </a:p>
          <a:p>
            <a:r>
              <a:rPr lang="de-DE" dirty="0">
                <a:hlinkClick r:id="rId3"/>
              </a:rPr>
              <a:t>https://www.zdf.de/nachrichten/heute/online-oder-im-laden-was-ist-besser-co2-ausstoss-beim-einkaufen-100.html</a:t>
            </a:r>
            <a:endParaRPr lang="de-DE" dirty="0"/>
          </a:p>
          <a:p>
            <a:r>
              <a:rPr lang="de-DE" dirty="0">
                <a:hlinkClick r:id="rId4"/>
              </a:rPr>
              <a:t>https://www.nabu.de/umwelt-und-ressourcen/verkehr/schifffahrt/containerschifffahrt/16646.html</a:t>
            </a:r>
            <a:endParaRPr lang="de-DE" dirty="0"/>
          </a:p>
          <a:p>
            <a:r>
              <a:rPr lang="de-DE" dirty="0">
                <a:hlinkClick r:id="rId5"/>
              </a:rPr>
              <a:t>https://www.ndr.de/ratgeber/klimawandel/CO2-Ausstoss-in-Deutschland-Sektoren,kohlendioxid146.html</a:t>
            </a:r>
            <a:endParaRPr lang="de-DE" dirty="0"/>
          </a:p>
          <a:p>
            <a:r>
              <a:rPr lang="de-DE" dirty="0">
                <a:hlinkClick r:id="rId6"/>
              </a:rPr>
              <a:t>https://de.statista.com/statistik/daten/studie/3979/umfrage/e-commerce-umsatz-in-deutschland-seit-1999/</a:t>
            </a:r>
            <a:endParaRPr lang="de-DE" dirty="0"/>
          </a:p>
          <a:p>
            <a:r>
              <a:rPr lang="de-DE" dirty="0">
                <a:hlinkClick r:id="rId7"/>
              </a:rPr>
              <a:t>https://www.google.com/search?client=firefox-b-d&amp;q=pakete+pro+kopf+deutschland</a:t>
            </a:r>
            <a:endParaRPr lang="de-DE" dirty="0"/>
          </a:p>
          <a:p>
            <a:r>
              <a:rPr lang="de-DE" dirty="0">
                <a:hlinkClick r:id="rId8"/>
              </a:rPr>
              <a:t>https://www.inside-digital.de/news/ueberraschende-zahlen-so-viele-pakete-bestellt-jeder-deutsche-bei-amazon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4188E6-349B-4950-8A61-837EC2EA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DD0877-72A3-4EF7-9CB5-006F4307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CF14D4-32D7-40DD-94DE-D80EB9BE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65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006AEBD2-679F-4967-99AD-8B359E93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D13C50"/>
                </a:solidFill>
                <a:latin typeface="DMSans-Bold"/>
              </a:rPr>
              <a:t>Inhaltsverzeichnis </a:t>
            </a:r>
            <a:endParaRPr lang="de-DE" dirty="0">
              <a:solidFill>
                <a:srgbClr val="D13C50"/>
              </a:solidFill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C1716BC-A318-44E9-BCFF-CA9098E4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Check In 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AutoNum type="alphaLcParenR"/>
            </a:pPr>
            <a:r>
              <a:rPr lang="de-DE" dirty="0"/>
              <a:t>Fragen über Fragen – Quiz </a:t>
            </a:r>
          </a:p>
          <a:p>
            <a:pPr marL="514350" indent="-514350">
              <a:buAutoNum type="alphaLcParenR"/>
            </a:pPr>
            <a:r>
              <a:rPr lang="de-DE" dirty="0"/>
              <a:t>Fakten &amp; Zahlen </a:t>
            </a:r>
          </a:p>
          <a:p>
            <a:pPr marL="514350" indent="-514350">
              <a:buAutoNum type="alphaLcParenR"/>
            </a:pPr>
            <a:r>
              <a:rPr lang="de-DE" dirty="0"/>
              <a:t>Muss das sein? – Suffizienz &amp; Permakultur als Exit Strategie </a:t>
            </a:r>
          </a:p>
          <a:p>
            <a:pPr marL="514350" indent="-514350">
              <a:buAutoNum type="alphaLcParenR"/>
            </a:pPr>
            <a:r>
              <a:rPr lang="de-DE" dirty="0"/>
              <a:t>Best Practice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Check Out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03189B-08ED-4FAD-9F70-D1E68986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563923-264F-4E6F-B167-7AE8423D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4582" y="6581291"/>
            <a:ext cx="4114800" cy="365125"/>
          </a:xfrm>
        </p:spPr>
        <p:txBody>
          <a:bodyPr/>
          <a:lstStyle/>
          <a:p>
            <a:r>
              <a:rPr lang="de-DE" dirty="0"/>
              <a:t>Nachhaltige Ziele. Nachhaltige Städte. #5 Logistik 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FF921D-3530-433C-8D91-9A4CAFB0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98728"/>
            <a:ext cx="2743200" cy="365125"/>
          </a:xfrm>
        </p:spPr>
        <p:txBody>
          <a:bodyPr/>
          <a:lstStyle/>
          <a:p>
            <a:fld id="{C58CE237-49A7-4739-80CF-FA6067D3530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58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AD9B43-C3AD-48F3-BD78-598767F0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A19-4610-415A-A834-7FF7A03B95A6}" type="datetime1">
              <a:rPr lang="de-DE" smtClean="0"/>
              <a:t>15.04.2022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2FACEC-950F-41AF-917D-6C9C178A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7CC7DF-CFD4-446D-A858-F4087246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3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8C8A33C-B2BD-4AF9-8231-04560C01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39" y="455870"/>
            <a:ext cx="11181521" cy="55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1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4D0B2D1-1247-4328-B023-2D6DB9B9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D13C50"/>
                </a:solidFill>
              </a:rPr>
              <a:t>Mentimenter</a:t>
            </a:r>
            <a:r>
              <a:rPr lang="de-DE" dirty="0">
                <a:solidFill>
                  <a:srgbClr val="D13C50"/>
                </a:solidFill>
              </a:rPr>
              <a:t> – Quiz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A039CF-DCB2-41EB-869C-D5CE78BB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 to www.menti.com and use the code XXX XXXX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3C928E-2FA4-4EFB-8A12-C71C3C8F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C845-47E6-4E14-8BE2-86A377D32CC7}" type="datetime1">
              <a:rPr lang="de-DE" smtClean="0"/>
              <a:t>15.04.2022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4BA771-13D2-4954-9347-C30D4503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CC0F17-93B6-4D91-94B3-C7FEF031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93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A2300-1AA8-4B5B-9505-E24A7B31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70983" cy="734805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D13C50"/>
                </a:solidFill>
              </a:rPr>
              <a:t>Fakten &amp; Zahlen // Konsum &amp; CO2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F966A6-DF71-443D-A69B-5B8FE008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C70BA0-2B33-4E4C-9B23-0D99E50F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19FD4F-F797-439B-8185-FA9077D5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5</a:t>
            </a:fld>
            <a:endParaRPr lang="de-DE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40CBE42F-3D54-4073-AA86-D75D8E997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5254"/>
            <a:ext cx="8476874" cy="4837970"/>
          </a:xfrm>
        </p:spPr>
      </p:pic>
    </p:spTree>
    <p:extLst>
      <p:ext uri="{BB962C8B-B14F-4D97-AF65-F5344CB8AC3E}">
        <p14:creationId xmlns:p14="http://schemas.microsoft.com/office/powerpoint/2010/main" val="251656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62C37-1C43-450F-AFAF-486181DF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1" y="473997"/>
            <a:ext cx="4901164" cy="450849"/>
          </a:xfrm>
        </p:spPr>
        <p:txBody>
          <a:bodyPr>
            <a:normAutofit fontScale="90000"/>
          </a:bodyPr>
          <a:lstStyle/>
          <a:p>
            <a:r>
              <a:rPr lang="de-DE" sz="2800" dirty="0">
                <a:solidFill>
                  <a:srgbClr val="D13C50"/>
                </a:solidFill>
              </a:rPr>
              <a:t>Fakten &amp; Zahlen E-Commerce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829802-2CE6-43C2-AAFA-A2F2D1B2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6EBB04-2C54-47FA-B9D9-411C3384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51EE75-05B5-416C-93AF-1C8744D3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6</a:t>
            </a:fld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70053BF-B140-4551-9F8E-A0F8F4114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3062" y="473997"/>
            <a:ext cx="7015853" cy="531623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8F5BE31-A2D6-49BA-B2F9-B0518B82BA1A}"/>
              </a:ext>
            </a:extLst>
          </p:cNvPr>
          <p:cNvSpPr txBox="1"/>
          <p:nvPr/>
        </p:nvSpPr>
        <p:spPr>
          <a:xfrm>
            <a:off x="298174" y="1965785"/>
            <a:ext cx="3283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002F87"/>
                </a:solidFill>
              </a:rPr>
              <a:t>E-Commerce in € </a:t>
            </a:r>
          </a:p>
          <a:p>
            <a:pPr marL="0" indent="0">
              <a:buNone/>
            </a:pPr>
            <a:endParaRPr lang="de-DE" sz="2000" dirty="0">
              <a:solidFill>
                <a:srgbClr val="002F87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002F87"/>
                </a:solidFill>
              </a:rPr>
              <a:t>#1 Bekleidung (16,3 Mrd.)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2F87"/>
                </a:solidFill>
              </a:rPr>
              <a:t>#2 Elektronik  (14,7 Mrd.)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2F87"/>
                </a:solidFill>
              </a:rPr>
              <a:t>#4 Lebensmittel (1 Mrd.)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2F87"/>
                </a:solidFill>
              </a:rPr>
              <a:t>#3 Bürobedarf (895 Mio.)</a:t>
            </a:r>
          </a:p>
        </p:txBody>
      </p:sp>
    </p:spTree>
    <p:extLst>
      <p:ext uri="{BB962C8B-B14F-4D97-AF65-F5344CB8AC3E}">
        <p14:creationId xmlns:p14="http://schemas.microsoft.com/office/powerpoint/2010/main" val="254293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F9925-2264-450E-A103-006DB4A2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D13C50"/>
                </a:solidFill>
              </a:rPr>
              <a:t>Fakten &amp; Zahlen // Logistik &amp; Transport Global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EFF7E3-7D88-40C2-8F7C-37593110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dirty="0"/>
              <a:t>Logistik und Transport verursachen gemäß WEF (</a:t>
            </a:r>
            <a:r>
              <a:rPr lang="de-DE" i="1" dirty="0"/>
              <a:t>World </a:t>
            </a:r>
            <a:r>
              <a:rPr lang="de-DE" i="1" dirty="0" err="1"/>
              <a:t>Economic</a:t>
            </a:r>
            <a:r>
              <a:rPr lang="de-DE" i="1" dirty="0"/>
              <a:t> Forum) </a:t>
            </a:r>
            <a:r>
              <a:rPr lang="de-DE" dirty="0"/>
              <a:t>-Studien derzeit mehr als 5,5 Prozent aller CO</a:t>
            </a:r>
            <a:r>
              <a:rPr lang="de-DE" baseline="-25000" dirty="0"/>
              <a:t>2</a:t>
            </a:r>
            <a:r>
              <a:rPr lang="de-DE" dirty="0"/>
              <a:t>-Emissionen weltweit, Tendenz steigend.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Der Anteil der Logistik an den Emissionen des Lebenszyklus von Produkten beträgt 5-15%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B4C417-9354-4A06-8C5B-C64C4255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F57B29-4017-4CB1-9949-2245099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509116-B6E3-496C-898A-A0AF6E64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68489-7283-4783-8AD5-C1EF6C85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D13C50"/>
                </a:solidFill>
              </a:rPr>
              <a:t>Fakten &amp; Zahlen // Transportmittel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9FBE1A-9F05-4CC5-8F96-36770E8A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218573-4FF6-41C8-9CAD-5865DD53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77726D-5A74-4AB6-9CB4-E8AD40A2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8</a:t>
            </a:fld>
            <a:endParaRPr lang="de-DE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C32290BF-953B-42EA-A67A-C6B9B1377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1" y="1691128"/>
            <a:ext cx="10677939" cy="4550646"/>
          </a:xfrm>
        </p:spPr>
      </p:pic>
    </p:spTree>
    <p:extLst>
      <p:ext uri="{BB962C8B-B14F-4D97-AF65-F5344CB8AC3E}">
        <p14:creationId xmlns:p14="http://schemas.microsoft.com/office/powerpoint/2010/main" val="126159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09BFB-4E21-4C8C-9144-6190DC41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rgbClr val="D13C50"/>
                </a:solidFill>
              </a:rPr>
              <a:t>Containerschiffe – Ein Mythos der Nachhaltigkeit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8A5A65-6ADC-425D-88C9-B211FEAE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Hochseeschiffe emittieren große Mengen von Schwefeloxiden, Feinstaub, Stickoxiden und Ruß</a:t>
            </a:r>
          </a:p>
          <a:p>
            <a:r>
              <a:rPr lang="de-DE" sz="2800" dirty="0"/>
              <a:t>sehr hohen Schwefel- und Schwermetallgehalten (3500-fach höher als bei Diesel-</a:t>
            </a:r>
            <a:r>
              <a:rPr lang="de-DE" sz="2800" dirty="0" err="1"/>
              <a:t>PkW</a:t>
            </a:r>
            <a:r>
              <a:rPr lang="de-DE" sz="2800" dirty="0"/>
              <a:t>) -&gt; Sondermüll </a:t>
            </a:r>
          </a:p>
          <a:p>
            <a:r>
              <a:rPr lang="de-DE" sz="2800" dirty="0"/>
              <a:t>Internationale Schiffart (2017): Verbrauch von fast 600.000 Tonnen Schweröl am Tag! </a:t>
            </a:r>
          </a:p>
          <a:p>
            <a:pPr marL="0" indent="0">
              <a:buNone/>
            </a:pPr>
            <a:r>
              <a:rPr lang="de-DE" sz="2800" dirty="0"/>
              <a:t>-&gt; 20.000 bis 24.000 Container pro Schiff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F7CC8-2EEE-4EA4-8803-CF1A837A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4249-6C00-43D9-9C41-96C53CD8B6E3}" type="datetime1">
              <a:rPr lang="de-DE" smtClean="0"/>
              <a:t>15.04.2022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5E5854-2EBE-4098-87EB-162B10ED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7A67BE-DB7B-4B58-A366-9391EF12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7-49A7-4739-80CF-FA6067D3530A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 descr="Fracht mit einfarbiger Füllung">
            <a:extLst>
              <a:ext uri="{FF2B5EF4-FFF2-40B4-BE49-F238E27FC236}">
                <a16:creationId xmlns:a16="http://schemas.microsoft.com/office/drawing/2014/main" id="{5280A6C5-38E3-4BCF-AB33-216C6A79D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1513" y="3591200"/>
            <a:ext cx="2892287" cy="28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2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Nachhaltige Ziele. Nachhaltige Städte.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Breitbild</PresentationFormat>
  <Paragraphs>83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DMSans-Bold</vt:lpstr>
      <vt:lpstr>DMSans-Regular</vt:lpstr>
      <vt:lpstr>Office</vt:lpstr>
      <vt:lpstr>Electronic Commerce &amp; Internationale Logistik</vt:lpstr>
      <vt:lpstr>Inhaltsverzeichnis </vt:lpstr>
      <vt:lpstr>PowerPoint-Präsentation</vt:lpstr>
      <vt:lpstr>Mentimenter – Quiz </vt:lpstr>
      <vt:lpstr>Fakten &amp; Zahlen // Konsum &amp; CO2</vt:lpstr>
      <vt:lpstr>Fakten &amp; Zahlen E-Commerce</vt:lpstr>
      <vt:lpstr>Fakten &amp; Zahlen // Logistik &amp; Transport Global </vt:lpstr>
      <vt:lpstr>Fakten &amp; Zahlen // Transportmittel </vt:lpstr>
      <vt:lpstr>Containerschiffe – Ein Mythos der Nachhaltigkeit </vt:lpstr>
      <vt:lpstr>PowerPoint-Präsentation</vt:lpstr>
      <vt:lpstr>PowerPoint-Präsentation</vt:lpstr>
      <vt:lpstr>PowerPoint-Präsentation</vt:lpstr>
      <vt:lpstr>PowerPoint-Präsentation</vt:lpstr>
      <vt:lpstr>Best Practice – Alternative Antriebskonzepte</vt:lpstr>
      <vt:lpstr>PowerPoint-Präsentation</vt:lpstr>
      <vt:lpstr>PowerPoint-Präsentation</vt:lpstr>
      <vt:lpstr>Quellenverzeichnis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#1</dc:title>
  <dc:creator>Annabella Jakab</dc:creator>
  <cp:lastModifiedBy>Annabella Jakab</cp:lastModifiedBy>
  <cp:revision>3</cp:revision>
  <dcterms:created xsi:type="dcterms:W3CDTF">2021-12-07T11:07:59Z</dcterms:created>
  <dcterms:modified xsi:type="dcterms:W3CDTF">2022-04-15T07:32:04Z</dcterms:modified>
</cp:coreProperties>
</file>